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58" r:id="rId4"/>
    <p:sldId id="301" r:id="rId5"/>
    <p:sldId id="275" r:id="rId6"/>
    <p:sldId id="274" r:id="rId7"/>
    <p:sldId id="276" r:id="rId8"/>
    <p:sldId id="277" r:id="rId9"/>
    <p:sldId id="278" r:id="rId10"/>
    <p:sldId id="259" r:id="rId11"/>
    <p:sldId id="260" r:id="rId12"/>
    <p:sldId id="261" r:id="rId13"/>
    <p:sldId id="262" r:id="rId14"/>
    <p:sldId id="264" r:id="rId15"/>
    <p:sldId id="265" r:id="rId16"/>
    <p:sldId id="266" r:id="rId17"/>
    <p:sldId id="267" r:id="rId18"/>
    <p:sldId id="272" r:id="rId19"/>
    <p:sldId id="273" r:id="rId20"/>
    <p:sldId id="269" r:id="rId21"/>
    <p:sldId id="270" r:id="rId22"/>
    <p:sldId id="271" r:id="rId23"/>
    <p:sldId id="279" r:id="rId24"/>
    <p:sldId id="280" r:id="rId25"/>
    <p:sldId id="281" r:id="rId26"/>
    <p:sldId id="282" r:id="rId27"/>
    <p:sldId id="283" r:id="rId28"/>
    <p:sldId id="284"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8" r:id="rId42"/>
    <p:sldId id="299" r:id="rId43"/>
    <p:sldId id="30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6"/>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6E174-2579-964D-9BDA-488B73168C0D}" type="datetimeFigureOut">
              <a:rPr lang="en-US" smtClean="0"/>
              <a:t>2/17/17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DAFD0-C004-6A4C-A9CD-C41A786751C0}" type="slidenum">
              <a:rPr lang="en-US" smtClean="0"/>
              <a:t>‹#›</a:t>
            </a:fld>
            <a:endParaRPr lang="en-US"/>
          </a:p>
        </p:txBody>
      </p:sp>
    </p:spTree>
    <p:extLst>
      <p:ext uri="{BB962C8B-B14F-4D97-AF65-F5344CB8AC3E}">
        <p14:creationId xmlns:p14="http://schemas.microsoft.com/office/powerpoint/2010/main" val="137490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Chess bot</a:t>
            </a:r>
            <a:endParaRPr lang="en-US" dirty="0"/>
          </a:p>
        </p:txBody>
      </p:sp>
      <p:sp>
        <p:nvSpPr>
          <p:cNvPr id="4" name="Slide Number Placeholder 3"/>
          <p:cNvSpPr>
            <a:spLocks noGrp="1"/>
          </p:cNvSpPr>
          <p:nvPr>
            <p:ph type="sldNum" sz="quarter" idx="10"/>
          </p:nvPr>
        </p:nvSpPr>
        <p:spPr/>
        <p:txBody>
          <a:bodyPr/>
          <a:lstStyle/>
          <a:p>
            <a:fld id="{D3CDAFD0-C004-6A4C-A9CD-C41A786751C0}" type="slidenum">
              <a:rPr lang="en-US" smtClean="0"/>
              <a:t>5</a:t>
            </a:fld>
            <a:endParaRPr lang="en-US"/>
          </a:p>
        </p:txBody>
      </p:sp>
    </p:spTree>
    <p:extLst>
      <p:ext uri="{BB962C8B-B14F-4D97-AF65-F5344CB8AC3E}">
        <p14:creationId xmlns:p14="http://schemas.microsoft.com/office/powerpoint/2010/main" val="4640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GEENERALISES MORES I MEAN APROXIMATES MORE</a:t>
            </a:r>
            <a:endParaRPr lang="en-US" dirty="0"/>
          </a:p>
        </p:txBody>
      </p:sp>
      <p:sp>
        <p:nvSpPr>
          <p:cNvPr id="4" name="Slide Number Placeholder 3"/>
          <p:cNvSpPr>
            <a:spLocks noGrp="1"/>
          </p:cNvSpPr>
          <p:nvPr>
            <p:ph type="sldNum" sz="quarter" idx="10"/>
          </p:nvPr>
        </p:nvSpPr>
        <p:spPr/>
        <p:txBody>
          <a:bodyPr/>
          <a:lstStyle/>
          <a:p>
            <a:fld id="{D3CDAFD0-C004-6A4C-A9CD-C41A786751C0}" type="slidenum">
              <a:rPr lang="en-US" smtClean="0"/>
              <a:t>31</a:t>
            </a:fld>
            <a:endParaRPr lang="en-US"/>
          </a:p>
        </p:txBody>
      </p:sp>
    </p:spTree>
    <p:extLst>
      <p:ext uri="{BB962C8B-B14F-4D97-AF65-F5344CB8AC3E}">
        <p14:creationId xmlns:p14="http://schemas.microsoft.com/office/powerpoint/2010/main" val="2063691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2/17/17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2/17/17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Reinforcement_learn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Deep learning workshop</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ramanandan</a:t>
            </a:r>
            <a:r>
              <a:rPr lang="en-US" dirty="0" smtClean="0"/>
              <a:t> </a:t>
            </a:r>
            <a:r>
              <a:rPr lang="en-US" dirty="0" err="1" smtClean="0"/>
              <a:t>nk</a:t>
            </a:r>
            <a:r>
              <a:rPr lang="en-US" dirty="0" smtClean="0"/>
              <a:t> , </a:t>
            </a:r>
            <a:r>
              <a:rPr lang="en-US" dirty="0" err="1" smtClean="0"/>
              <a:t>ajay</a:t>
            </a:r>
            <a:r>
              <a:rPr lang="en-US" dirty="0" smtClean="0"/>
              <a:t> </a:t>
            </a:r>
            <a:r>
              <a:rPr lang="en-US" dirty="0" err="1" smtClean="0"/>
              <a:t>bhat</a:t>
            </a:r>
            <a:r>
              <a:rPr lang="en-US" dirty="0" smtClean="0"/>
              <a:t> </a:t>
            </a:r>
            <a:endParaRPr lang="en-US" dirty="0"/>
          </a:p>
        </p:txBody>
      </p:sp>
    </p:spTree>
    <p:extLst>
      <p:ext uri="{BB962C8B-B14F-4D97-AF65-F5344CB8AC3E}">
        <p14:creationId xmlns:p14="http://schemas.microsoft.com/office/powerpoint/2010/main" val="324026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APPLYING DEEP LEARNING </a:t>
            </a:r>
            <a:endParaRPr lang="en-US" dirty="0"/>
          </a:p>
        </p:txBody>
      </p:sp>
      <p:sp>
        <p:nvSpPr>
          <p:cNvPr id="3" name="Subtitle 2"/>
          <p:cNvSpPr>
            <a:spLocks noGrp="1"/>
          </p:cNvSpPr>
          <p:nvPr>
            <p:ph type="subTitle" idx="1"/>
          </p:nvPr>
        </p:nvSpPr>
        <p:spPr/>
        <p:txBody>
          <a:bodyPr/>
          <a:lstStyle/>
          <a:p>
            <a:r>
              <a:rPr lang="en-US" dirty="0" smtClean="0"/>
              <a:t>STYLE Transfer</a:t>
            </a:r>
          </a:p>
          <a:p>
            <a:r>
              <a:rPr lang="en-US" dirty="0" smtClean="0"/>
              <a:t>DEEP </a:t>
            </a:r>
            <a:r>
              <a:rPr lang="en-US" dirty="0" err="1" smtClean="0"/>
              <a:t>TRAFfIC</a:t>
            </a:r>
            <a:endParaRPr lang="en-US" dirty="0" smtClean="0"/>
          </a:p>
        </p:txBody>
      </p:sp>
    </p:spTree>
    <p:extLst>
      <p:ext uri="{BB962C8B-B14F-4D97-AF65-F5344CB8AC3E}">
        <p14:creationId xmlns:p14="http://schemas.microsoft.com/office/powerpoint/2010/main" val="14077959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TRANSFER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5412" y="1862931"/>
            <a:ext cx="6858000" cy="3457575"/>
          </a:xfrm>
        </p:spPr>
      </p:pic>
    </p:spTree>
    <p:extLst>
      <p:ext uri="{BB962C8B-B14F-4D97-AF65-F5344CB8AC3E}">
        <p14:creationId xmlns:p14="http://schemas.microsoft.com/office/powerpoint/2010/main" val="760971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style transfer</a:t>
            </a:r>
            <a:endParaRPr lang="en-US" dirty="0"/>
          </a:p>
        </p:txBody>
      </p:sp>
      <p:sp>
        <p:nvSpPr>
          <p:cNvPr id="3" name="Content Placeholder 2"/>
          <p:cNvSpPr>
            <a:spLocks noGrp="1"/>
          </p:cNvSpPr>
          <p:nvPr>
            <p:ph idx="1"/>
          </p:nvPr>
        </p:nvSpPr>
        <p:spPr/>
        <p:txBody>
          <a:bodyPr/>
          <a:lstStyle/>
          <a:p>
            <a:r>
              <a:rPr lang="en-US" dirty="0"/>
              <a:t>Style transfer allows you to take famous paintings, and recreate your own images in their styles! The network learns the underlying techniques of those paintings and figures out how to apply them on its own. </a:t>
            </a:r>
            <a:endParaRPr lang="en-US" dirty="0" smtClean="0"/>
          </a:p>
          <a:p>
            <a:r>
              <a:rPr lang="en-US" dirty="0" smtClean="0"/>
              <a:t>In this exercise we’ll try out style transfer using a famous style transfer repository. </a:t>
            </a:r>
            <a:endParaRPr lang="en-US" dirty="0"/>
          </a:p>
        </p:txBody>
      </p:sp>
    </p:spTree>
    <p:extLst>
      <p:ext uri="{BB962C8B-B14F-4D97-AF65-F5344CB8AC3E}">
        <p14:creationId xmlns:p14="http://schemas.microsoft.com/office/powerpoint/2010/main" val="787400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THE environment </a:t>
            </a:r>
            <a:endParaRPr lang="en-US" dirty="0"/>
          </a:p>
        </p:txBody>
      </p:sp>
      <p:sp>
        <p:nvSpPr>
          <p:cNvPr id="3" name="Content Placeholder 2"/>
          <p:cNvSpPr>
            <a:spLocks noGrp="1"/>
          </p:cNvSpPr>
          <p:nvPr>
            <p:ph idx="1"/>
          </p:nvPr>
        </p:nvSpPr>
        <p:spPr/>
        <p:txBody>
          <a:bodyPr/>
          <a:lstStyle/>
          <a:p>
            <a:r>
              <a:rPr lang="en-US" dirty="0" err="1" smtClean="0"/>
              <a:t>conda</a:t>
            </a:r>
            <a:r>
              <a:rPr lang="en-US" dirty="0" smtClean="0"/>
              <a:t> </a:t>
            </a:r>
            <a:r>
              <a:rPr lang="en-US" dirty="0"/>
              <a:t>create -n style-transfer </a:t>
            </a:r>
            <a:r>
              <a:rPr lang="en-US" dirty="0" smtClean="0"/>
              <a:t>python=3.5</a:t>
            </a:r>
          </a:p>
          <a:p>
            <a:r>
              <a:rPr lang="en-US" dirty="0" smtClean="0"/>
              <a:t> </a:t>
            </a:r>
            <a:r>
              <a:rPr lang="en-US" dirty="0"/>
              <a:t>activate </a:t>
            </a:r>
            <a:r>
              <a:rPr lang="en-US" dirty="0" smtClean="0"/>
              <a:t>style-transfer</a:t>
            </a:r>
          </a:p>
          <a:p>
            <a:r>
              <a:rPr lang="en-US" dirty="0" smtClean="0"/>
              <a:t> </a:t>
            </a:r>
            <a:r>
              <a:rPr lang="en-US" dirty="0" err="1"/>
              <a:t>conda</a:t>
            </a:r>
            <a:r>
              <a:rPr lang="en-US" dirty="0"/>
              <a:t> install -c </a:t>
            </a:r>
            <a:r>
              <a:rPr lang="en-US" dirty="0" err="1"/>
              <a:t>conda</a:t>
            </a:r>
            <a:r>
              <a:rPr lang="en-US" dirty="0"/>
              <a:t>-forge </a:t>
            </a:r>
            <a:r>
              <a:rPr lang="en-US" dirty="0" err="1" smtClean="0"/>
              <a:t>tensorflow</a:t>
            </a:r>
            <a:r>
              <a:rPr lang="en-US" dirty="0" smtClean="0"/>
              <a:t>=0.12.1</a:t>
            </a:r>
          </a:p>
          <a:p>
            <a:r>
              <a:rPr lang="en-US" dirty="0" smtClean="0"/>
              <a:t> </a:t>
            </a:r>
            <a:r>
              <a:rPr lang="en-US" dirty="0" err="1"/>
              <a:t>conda</a:t>
            </a:r>
            <a:r>
              <a:rPr lang="en-US" dirty="0"/>
              <a:t> install </a:t>
            </a:r>
            <a:r>
              <a:rPr lang="en-US" dirty="0" err="1"/>
              <a:t>scipy</a:t>
            </a:r>
            <a:r>
              <a:rPr lang="en-US" dirty="0"/>
              <a:t> pillow</a:t>
            </a:r>
          </a:p>
        </p:txBody>
      </p:sp>
    </p:spTree>
    <p:extLst>
      <p:ext uri="{BB962C8B-B14F-4D97-AF65-F5344CB8AC3E}">
        <p14:creationId xmlns:p14="http://schemas.microsoft.com/office/powerpoint/2010/main" val="2802468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INSTRUCTIONS</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smtClean="0"/>
              <a:t>Download the Zip archive from the </a:t>
            </a:r>
            <a:r>
              <a:rPr lang="en-US" dirty="0">
                <a:solidFill>
                  <a:srgbClr val="FF0000"/>
                </a:solidFill>
              </a:rPr>
              <a:t>https://</a:t>
            </a:r>
            <a:r>
              <a:rPr lang="en-US" dirty="0" err="1" smtClean="0">
                <a:solidFill>
                  <a:srgbClr val="FF0000"/>
                </a:solidFill>
              </a:rPr>
              <a:t>github.com</a:t>
            </a:r>
            <a:r>
              <a:rPr lang="en-US" dirty="0" smtClean="0">
                <a:solidFill>
                  <a:srgbClr val="FF0000"/>
                </a:solidFill>
              </a:rPr>
              <a:t>/</a:t>
            </a:r>
            <a:r>
              <a:rPr lang="en-US" dirty="0" err="1" smtClean="0">
                <a:solidFill>
                  <a:srgbClr val="FF0000"/>
                </a:solidFill>
              </a:rPr>
              <a:t>lengstrom</a:t>
            </a:r>
            <a:r>
              <a:rPr lang="en-US" dirty="0" smtClean="0">
                <a:solidFill>
                  <a:srgbClr val="FF0000"/>
                </a:solidFill>
              </a:rPr>
              <a:t>/fast-style-transfer </a:t>
            </a:r>
            <a:r>
              <a:rPr lang="en-US" dirty="0" smtClean="0"/>
              <a:t/>
            </a:r>
            <a:br>
              <a:rPr lang="en-US" dirty="0" smtClean="0"/>
            </a:br>
            <a:r>
              <a:rPr lang="en-US" dirty="0" smtClean="0"/>
              <a:t> repository and extract it. </a:t>
            </a:r>
          </a:p>
          <a:p>
            <a:pPr fontAlgn="base"/>
            <a:r>
              <a:rPr lang="en-US" dirty="0" smtClean="0"/>
              <a:t>Download </a:t>
            </a:r>
            <a:r>
              <a:rPr lang="en-US" dirty="0"/>
              <a:t>the Rain Princess checkpoint from </a:t>
            </a:r>
            <a:r>
              <a:rPr lang="en-US" dirty="0" smtClean="0"/>
              <a:t>there. </a:t>
            </a:r>
            <a:r>
              <a:rPr lang="en-US" dirty="0"/>
              <a:t>Put it in the fast-style-transfer folder. A checkpoint file is a model that already has tuned parameters. By using this checkpoint file, we won't need to train the model and can get straight to applying it.</a:t>
            </a:r>
          </a:p>
          <a:p>
            <a:pPr fontAlgn="base"/>
            <a:r>
              <a:rPr lang="en-US" dirty="0"/>
              <a:t>Copy the image you want to style into the fast-style-transfer folder.</a:t>
            </a:r>
          </a:p>
          <a:p>
            <a:pPr fontAlgn="base"/>
            <a:r>
              <a:rPr lang="en-US" dirty="0"/>
              <a:t>Enter the </a:t>
            </a:r>
            <a:r>
              <a:rPr lang="en-US" dirty="0" err="1"/>
              <a:t>Conda</a:t>
            </a:r>
            <a:r>
              <a:rPr lang="en-US" dirty="0"/>
              <a:t> environment you created above, if you aren't still in it.</a:t>
            </a:r>
          </a:p>
          <a:p>
            <a:pPr fontAlgn="base"/>
            <a:r>
              <a:rPr lang="en-US" dirty="0"/>
              <a:t>In your terminal, navigate to the fast-style-transfer folder and </a:t>
            </a:r>
            <a:r>
              <a:rPr lang="en-US" dirty="0" smtClean="0"/>
              <a:t>enter</a:t>
            </a:r>
            <a:endParaRPr lang="en-US" dirty="0"/>
          </a:p>
        </p:txBody>
      </p:sp>
    </p:spTree>
    <p:extLst>
      <p:ext uri="{BB962C8B-B14F-4D97-AF65-F5344CB8AC3E}">
        <p14:creationId xmlns:p14="http://schemas.microsoft.com/office/powerpoint/2010/main" val="18769040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on terminal</a:t>
            </a:r>
            <a:endParaRPr lang="en-US" dirty="0"/>
          </a:p>
        </p:txBody>
      </p:sp>
      <p:sp>
        <p:nvSpPr>
          <p:cNvPr id="3" name="Content Placeholder 2"/>
          <p:cNvSpPr>
            <a:spLocks noGrp="1"/>
          </p:cNvSpPr>
          <p:nvPr>
            <p:ph idx="1"/>
          </p:nvPr>
        </p:nvSpPr>
        <p:spPr/>
        <p:txBody>
          <a:bodyPr/>
          <a:lstStyle/>
          <a:p>
            <a:r>
              <a:rPr lang="en-US" dirty="0"/>
              <a:t> python </a:t>
            </a:r>
            <a:r>
              <a:rPr lang="en-US" dirty="0" err="1"/>
              <a:t>evaluate.py</a:t>
            </a:r>
            <a:r>
              <a:rPr lang="en-US" dirty="0"/>
              <a:t> --checkpoint ./rain-</a:t>
            </a:r>
            <a:r>
              <a:rPr lang="en-US" dirty="0" err="1"/>
              <a:t>princess.ckpt</a:t>
            </a:r>
            <a:r>
              <a:rPr lang="en-US" dirty="0"/>
              <a:t> --in-path &lt;</a:t>
            </a:r>
            <a:r>
              <a:rPr lang="en-US" dirty="0" err="1"/>
              <a:t>path_to_input_file</a:t>
            </a:r>
            <a:r>
              <a:rPr lang="en-US" dirty="0"/>
              <a:t>&gt; --out-path ./</a:t>
            </a:r>
            <a:r>
              <a:rPr lang="en-US" dirty="0" err="1" smtClean="0"/>
              <a:t>output_image.jpg</a:t>
            </a:r>
            <a:r>
              <a:rPr lang="en-US" dirty="0" smtClean="0"/>
              <a:t/>
            </a:r>
            <a:br>
              <a:rPr lang="en-US" dirty="0" smtClean="0"/>
            </a:br>
            <a:endParaRPr lang="en-US" dirty="0"/>
          </a:p>
        </p:txBody>
      </p:sp>
    </p:spTree>
    <p:extLst>
      <p:ext uri="{BB962C8B-B14F-4D97-AF65-F5344CB8AC3E}">
        <p14:creationId xmlns:p14="http://schemas.microsoft.com/office/powerpoint/2010/main" val="1834598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TRAFFIC</a:t>
            </a:r>
            <a:endParaRPr lang="en-US" dirty="0"/>
          </a:p>
        </p:txBody>
      </p:sp>
      <p:sp>
        <p:nvSpPr>
          <p:cNvPr id="3" name="Content Placeholder 2"/>
          <p:cNvSpPr>
            <a:spLocks noGrp="1"/>
          </p:cNvSpPr>
          <p:nvPr>
            <p:ph idx="1"/>
          </p:nvPr>
        </p:nvSpPr>
        <p:spPr/>
        <p:txBody>
          <a:bodyPr/>
          <a:lstStyle/>
          <a:p>
            <a:r>
              <a:rPr lang="en-US" dirty="0"/>
              <a:t>The network here is attempting to learn a driving strategy such that the car is moving as fast as possible using </a:t>
            </a:r>
            <a:r>
              <a:rPr lang="en-US" b="1" dirty="0">
                <a:hlinkClick r:id="rId2"/>
              </a:rPr>
              <a:t>reinforcement learning</a:t>
            </a:r>
            <a:r>
              <a:rPr lang="en-US" dirty="0"/>
              <a:t>. The network is rewarded when the car chooses actions that result in it moving fast. It's this feedback that allows the network to find a strategy of actions for optimal speed.</a:t>
            </a:r>
            <a:endParaRPr lang="en-US" dirty="0"/>
          </a:p>
        </p:txBody>
      </p:sp>
    </p:spTree>
    <p:extLst>
      <p:ext uri="{BB962C8B-B14F-4D97-AF65-F5344CB8AC3E}">
        <p14:creationId xmlns:p14="http://schemas.microsoft.com/office/powerpoint/2010/main" val="958388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Finding the line of best fit for the given set of points</a:t>
            </a:r>
          </a:p>
          <a:p>
            <a:r>
              <a:rPr lang="en-US" dirty="0" smtClean="0"/>
              <a:t>Best used to represent the relationship between a dependent and an independent variable</a:t>
            </a:r>
          </a:p>
          <a:p>
            <a:r>
              <a:rPr lang="en-US" dirty="0" smtClean="0"/>
              <a:t>Independent variable is called the </a:t>
            </a:r>
            <a:r>
              <a:rPr lang="en-US" b="1" dirty="0" smtClean="0"/>
              <a:t>predictor</a:t>
            </a:r>
          </a:p>
          <a:p>
            <a:pPr fontAlgn="base"/>
            <a:r>
              <a:rPr lang="en-US" dirty="0"/>
              <a:t>When you have one predictor variable, the equation of the line is</a:t>
            </a:r>
          </a:p>
          <a:p>
            <a:pPr fontAlgn="base"/>
            <a:r>
              <a:rPr lang="en-US" i="1" dirty="0" smtClean="0"/>
              <a:t>y</a:t>
            </a:r>
            <a:r>
              <a:rPr lang="en-US" dirty="0" smtClean="0"/>
              <a:t>=</a:t>
            </a:r>
            <a:r>
              <a:rPr lang="en-US" i="1" dirty="0" err="1" smtClean="0"/>
              <a:t>mx</a:t>
            </a:r>
            <a:r>
              <a:rPr lang="en-US" dirty="0" err="1" smtClean="0"/>
              <a:t>+</a:t>
            </a:r>
            <a:r>
              <a:rPr lang="en-US" i="1" dirty="0" err="1" smtClean="0"/>
              <a:t>b</a:t>
            </a:r>
            <a:endParaRPr lang="en-US" dirty="0" smtClean="0"/>
          </a:p>
          <a:p>
            <a:r>
              <a:rPr lang="en-US" dirty="0" smtClean="0"/>
              <a:t>Note Book Walk through</a:t>
            </a:r>
          </a:p>
          <a:p>
            <a:endParaRPr lang="en-US" dirty="0"/>
          </a:p>
        </p:txBody>
      </p:sp>
    </p:spTree>
    <p:extLst>
      <p:ext uri="{BB962C8B-B14F-4D97-AF65-F5344CB8AC3E}">
        <p14:creationId xmlns:p14="http://schemas.microsoft.com/office/powerpoint/2010/main" val="595410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Linear </a:t>
            </a:r>
            <a:r>
              <a:rPr lang="en-US" dirty="0" smtClean="0"/>
              <a:t>Regression</a:t>
            </a:r>
            <a:endParaRPr lang="en-US" dirty="0"/>
          </a:p>
        </p:txBody>
      </p:sp>
      <p:sp>
        <p:nvSpPr>
          <p:cNvPr id="3" name="Content Placeholder 2"/>
          <p:cNvSpPr>
            <a:spLocks noGrp="1"/>
          </p:cNvSpPr>
          <p:nvPr>
            <p:ph idx="1"/>
          </p:nvPr>
        </p:nvSpPr>
        <p:spPr/>
        <p:txBody>
          <a:bodyPr>
            <a:normAutofit fontScale="92500"/>
          </a:bodyPr>
          <a:lstStyle/>
          <a:p>
            <a:pPr fontAlgn="base"/>
            <a:r>
              <a:rPr lang="en-US" dirty="0"/>
              <a:t>When you have one predictor variable, the equation of the line </a:t>
            </a:r>
            <a:r>
              <a:rPr lang="en-US" dirty="0" smtClean="0"/>
              <a:t>is</a:t>
            </a:r>
            <a:br>
              <a:rPr lang="en-US" dirty="0" smtClean="0"/>
            </a:br>
            <a:r>
              <a:rPr lang="en-US" dirty="0" smtClean="0"/>
              <a:t>			        </a:t>
            </a:r>
            <a:r>
              <a:rPr lang="en-US" i="1" dirty="0" smtClean="0"/>
              <a:t>y</a:t>
            </a:r>
            <a:r>
              <a:rPr lang="en-US" dirty="0" smtClean="0"/>
              <a:t>=</a:t>
            </a:r>
            <a:r>
              <a:rPr lang="en-US" i="1" dirty="0" err="1" smtClean="0"/>
              <a:t>mx</a:t>
            </a:r>
            <a:r>
              <a:rPr lang="en-US" dirty="0" err="1" smtClean="0"/>
              <a:t>+</a:t>
            </a:r>
            <a:r>
              <a:rPr lang="en-US" i="1" dirty="0" err="1" smtClean="0"/>
              <a:t>b</a:t>
            </a:r>
            <a:endParaRPr lang="en-US" i="1" dirty="0" smtClean="0"/>
          </a:p>
          <a:p>
            <a:pPr fontAlgn="base"/>
            <a:r>
              <a:rPr lang="en-US" dirty="0"/>
              <a:t>Adding a predictor variable to go to two predictor variables means that the predicting equation is</a:t>
            </a:r>
            <a:r>
              <a:rPr lang="en-US" dirty="0" smtClean="0"/>
              <a:t>:</a:t>
            </a:r>
            <a:br>
              <a:rPr lang="en-US" dirty="0" smtClean="0"/>
            </a:br>
            <a:r>
              <a:rPr lang="en-US" dirty="0" smtClean="0"/>
              <a:t>  			 y = m1x1 +m2x2 +b</a:t>
            </a:r>
          </a:p>
          <a:p>
            <a:pPr fontAlgn="base"/>
            <a:r>
              <a:rPr lang="en-US" dirty="0"/>
              <a:t>f you use </a:t>
            </a:r>
            <a:r>
              <a:rPr lang="en-US" i="1" dirty="0" smtClean="0"/>
              <a:t>n </a:t>
            </a:r>
            <a:r>
              <a:rPr lang="en-US" dirty="0" smtClean="0"/>
              <a:t>predictor </a:t>
            </a:r>
            <a:r>
              <a:rPr lang="en-US" dirty="0"/>
              <a:t>variables, then the model can be represented by the </a:t>
            </a:r>
            <a:r>
              <a:rPr lang="en-US" dirty="0" smtClean="0"/>
              <a:t>equation</a:t>
            </a:r>
            <a:br>
              <a:rPr lang="en-US" dirty="0" smtClean="0"/>
            </a:br>
            <a:r>
              <a:rPr lang="en-US" dirty="0" smtClean="0"/>
              <a:t>		</a:t>
            </a:r>
            <a:r>
              <a:rPr lang="en-US" i="1" dirty="0" smtClean="0"/>
              <a:t>y</a:t>
            </a:r>
            <a:r>
              <a:rPr lang="en-US" dirty="0" smtClean="0"/>
              <a:t>=</a:t>
            </a:r>
            <a:r>
              <a:rPr lang="en-US" i="1" dirty="0" smtClean="0"/>
              <a:t>m1</a:t>
            </a:r>
            <a:r>
              <a:rPr lang="en-US" dirty="0" smtClean="0"/>
              <a:t>x1+m2x2+m3x3+</a:t>
            </a:r>
            <a:r>
              <a:rPr lang="is-IS" dirty="0" smtClean="0"/>
              <a:t>…..mNxN</a:t>
            </a:r>
            <a:r>
              <a:rPr lang="en-US" dirty="0" smtClean="0"/>
              <a:t>+</a:t>
            </a:r>
            <a:r>
              <a:rPr lang="en-US" i="1" dirty="0" smtClean="0"/>
              <a:t>b</a:t>
            </a:r>
            <a:endParaRPr lang="en-US" dirty="0" smtClean="0"/>
          </a:p>
          <a:p>
            <a:pPr fontAlgn="base"/>
            <a:endParaRPr lang="en-US" dirty="0"/>
          </a:p>
          <a:p>
            <a:endParaRPr lang="en-US" dirty="0"/>
          </a:p>
        </p:txBody>
      </p:sp>
    </p:spTree>
    <p:extLst>
      <p:ext uri="{BB962C8B-B14F-4D97-AF65-F5344CB8AC3E}">
        <p14:creationId xmlns:p14="http://schemas.microsoft.com/office/powerpoint/2010/main" val="125582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29636"/>
          </a:xfrm>
        </p:spPr>
        <p:txBody>
          <a:bodyPr/>
          <a:lstStyle/>
          <a:p>
            <a:r>
              <a:rPr lang="en-US" dirty="0" smtClean="0"/>
              <a:t>			     Visualization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962" y="1672004"/>
            <a:ext cx="4802061" cy="38466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3" y="1672004"/>
            <a:ext cx="4492246" cy="3823188"/>
          </a:xfrm>
          <a:prstGeom prst="rect">
            <a:avLst/>
          </a:prstGeom>
        </p:spPr>
      </p:pic>
    </p:spTree>
    <p:extLst>
      <p:ext uri="{BB962C8B-B14F-4D97-AF65-F5344CB8AC3E}">
        <p14:creationId xmlns:p14="http://schemas.microsoft.com/office/powerpoint/2010/main" val="507874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t>
            </a:r>
            <a:r>
              <a:rPr lang="en-US" dirty="0" smtClean="0"/>
              <a:t>structure </a:t>
            </a:r>
            <a:endParaRPr lang="en-US" dirty="0"/>
          </a:p>
        </p:txBody>
      </p:sp>
      <p:sp>
        <p:nvSpPr>
          <p:cNvPr id="3" name="Content Placeholder 2"/>
          <p:cNvSpPr>
            <a:spLocks noGrp="1"/>
          </p:cNvSpPr>
          <p:nvPr>
            <p:ph idx="1"/>
          </p:nvPr>
        </p:nvSpPr>
        <p:spPr/>
        <p:txBody>
          <a:bodyPr/>
          <a:lstStyle/>
          <a:p>
            <a:r>
              <a:rPr lang="en-US" dirty="0" smtClean="0"/>
              <a:t>Intro to deep learning</a:t>
            </a:r>
          </a:p>
          <a:p>
            <a:r>
              <a:rPr lang="en-US" dirty="0" smtClean="0"/>
              <a:t>Applications of Deep learning (Style transfer , deep traffic )</a:t>
            </a:r>
          </a:p>
          <a:p>
            <a:r>
              <a:rPr lang="en-US" dirty="0" smtClean="0"/>
              <a:t>Regression </a:t>
            </a:r>
          </a:p>
          <a:p>
            <a:r>
              <a:rPr lang="en-US" dirty="0" smtClean="0"/>
              <a:t>Error Handling while modeling</a:t>
            </a:r>
          </a:p>
          <a:p>
            <a:r>
              <a:rPr lang="en-US" dirty="0" smtClean="0"/>
              <a:t>Gradient Decent</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8264075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linear Regression</a:t>
            </a:r>
            <a:endParaRPr lang="en-US" dirty="0"/>
          </a:p>
        </p:txBody>
      </p:sp>
      <p:sp>
        <p:nvSpPr>
          <p:cNvPr id="3" name="Content Placeholder 2"/>
          <p:cNvSpPr>
            <a:spLocks noGrp="1"/>
          </p:cNvSpPr>
          <p:nvPr>
            <p:ph idx="1"/>
          </p:nvPr>
        </p:nvSpPr>
        <p:spPr/>
        <p:txBody>
          <a:bodyPr/>
          <a:lstStyle/>
          <a:p>
            <a:r>
              <a:rPr lang="en-US" dirty="0"/>
              <a:t>Linear regression comes with a set of implicit assumptions and is not the best model for every </a:t>
            </a:r>
            <a:r>
              <a:rPr lang="en-US" dirty="0" smtClean="0"/>
              <a:t>situation</a:t>
            </a:r>
          </a:p>
          <a:p>
            <a:r>
              <a:rPr lang="en-US" dirty="0"/>
              <a:t>Linear Regression Works Best When the Data is </a:t>
            </a:r>
            <a:r>
              <a:rPr lang="en-US" dirty="0" smtClean="0"/>
              <a:t>Linear</a:t>
            </a:r>
          </a:p>
          <a:p>
            <a:r>
              <a:rPr lang="en-US" dirty="0"/>
              <a:t>Linear Regression is Sensitive to Outliers</a:t>
            </a:r>
          </a:p>
        </p:txBody>
      </p:sp>
    </p:spTree>
    <p:extLst>
      <p:ext uri="{BB962C8B-B14F-4D97-AF65-F5344CB8AC3E}">
        <p14:creationId xmlns:p14="http://schemas.microsoft.com/office/powerpoint/2010/main" val="19495985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    Linear </a:t>
            </a:r>
            <a:r>
              <a:rPr lang="en-US" sz="2800" dirty="0"/>
              <a:t>Regression Works Best When the Data is Linear</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4663" y="1559169"/>
            <a:ext cx="5266801" cy="4243754"/>
          </a:xfrm>
        </p:spPr>
      </p:pic>
    </p:spTree>
    <p:extLst>
      <p:ext uri="{BB962C8B-B14F-4D97-AF65-F5344CB8AC3E}">
        <p14:creationId xmlns:p14="http://schemas.microsoft.com/office/powerpoint/2010/main" val="798214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	Linear </a:t>
            </a:r>
            <a:r>
              <a:rPr lang="en-US" sz="3200" dirty="0"/>
              <a:t>Regression is Sensitive to Outliers</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35730" y="2272935"/>
            <a:ext cx="4309979" cy="35417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645" y="2272935"/>
            <a:ext cx="4289669" cy="3518930"/>
          </a:xfrm>
          <a:prstGeom prst="rect">
            <a:avLst/>
          </a:prstGeom>
        </p:spPr>
      </p:pic>
    </p:spTree>
    <p:extLst>
      <p:ext uri="{BB962C8B-B14F-4D97-AF65-F5344CB8AC3E}">
        <p14:creationId xmlns:p14="http://schemas.microsoft.com/office/powerpoint/2010/main" val="15286253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metrics</a:t>
            </a:r>
            <a:endParaRPr lang="en-US" dirty="0"/>
          </a:p>
        </p:txBody>
      </p:sp>
      <p:sp>
        <p:nvSpPr>
          <p:cNvPr id="3" name="Content Placeholder 2"/>
          <p:cNvSpPr>
            <a:spLocks noGrp="1"/>
          </p:cNvSpPr>
          <p:nvPr>
            <p:ph idx="1"/>
          </p:nvPr>
        </p:nvSpPr>
        <p:spPr/>
        <p:txBody>
          <a:bodyPr/>
          <a:lstStyle/>
          <a:p>
            <a:r>
              <a:rPr lang="en-US" dirty="0" smtClean="0"/>
              <a:t>MEAN ABSOLUTE ERROR</a:t>
            </a:r>
          </a:p>
          <a:p>
            <a:r>
              <a:rPr lang="en-US" dirty="0" smtClean="0"/>
              <a:t>MEAN SQUARE ERROR</a:t>
            </a:r>
            <a:r>
              <a:rPr lang="en-US" dirty="0"/>
              <a:t> </a:t>
            </a:r>
          </a:p>
          <a:p>
            <a:r>
              <a:rPr lang="en-US" dirty="0" smtClean="0"/>
              <a:t>R2 SCORE</a:t>
            </a:r>
            <a:endParaRPr lang="en-US" dirty="0"/>
          </a:p>
        </p:txBody>
      </p:sp>
    </p:spTree>
    <p:extLst>
      <p:ext uri="{BB962C8B-B14F-4D97-AF65-F5344CB8AC3E}">
        <p14:creationId xmlns:p14="http://schemas.microsoft.com/office/powerpoint/2010/main" val="875474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0" y="609600"/>
            <a:ext cx="8636000" cy="5638800"/>
          </a:xfrm>
          <a:prstGeom prst="rect">
            <a:avLst/>
          </a:prstGeom>
        </p:spPr>
      </p:pic>
    </p:spTree>
    <p:extLst>
      <p:ext uri="{BB962C8B-B14F-4D97-AF65-F5344CB8AC3E}">
        <p14:creationId xmlns:p14="http://schemas.microsoft.com/office/powerpoint/2010/main" val="20809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520700"/>
            <a:ext cx="10693400" cy="5816600"/>
          </a:xfrm>
          <a:prstGeom prst="rect">
            <a:avLst/>
          </a:prstGeom>
        </p:spPr>
      </p:pic>
    </p:spTree>
    <p:extLst>
      <p:ext uri="{BB962C8B-B14F-4D97-AF65-F5344CB8AC3E}">
        <p14:creationId xmlns:p14="http://schemas.microsoft.com/office/powerpoint/2010/main" val="1335018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900" y="571500"/>
            <a:ext cx="7442200" cy="5715000"/>
          </a:xfrm>
          <a:prstGeom prst="rect">
            <a:avLst/>
          </a:prstGeom>
        </p:spPr>
      </p:pic>
    </p:spTree>
    <p:extLst>
      <p:ext uri="{BB962C8B-B14F-4D97-AF65-F5344CB8AC3E}">
        <p14:creationId xmlns:p14="http://schemas.microsoft.com/office/powerpoint/2010/main" val="74747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622300"/>
            <a:ext cx="10020300" cy="5600700"/>
          </a:xfrm>
          <a:prstGeom prst="rect">
            <a:avLst/>
          </a:prstGeom>
        </p:spPr>
      </p:pic>
    </p:spTree>
    <p:extLst>
      <p:ext uri="{BB962C8B-B14F-4D97-AF65-F5344CB8AC3E}">
        <p14:creationId xmlns:p14="http://schemas.microsoft.com/office/powerpoint/2010/main" val="28468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558800"/>
            <a:ext cx="10134600" cy="5740400"/>
          </a:xfrm>
          <a:prstGeom prst="rect">
            <a:avLst/>
          </a:prstGeom>
        </p:spPr>
      </p:pic>
    </p:spTree>
    <p:extLst>
      <p:ext uri="{BB962C8B-B14F-4D97-AF65-F5344CB8AC3E}">
        <p14:creationId xmlns:p14="http://schemas.microsoft.com/office/powerpoint/2010/main" val="1736558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698500"/>
            <a:ext cx="9626600" cy="5461000"/>
          </a:xfrm>
          <a:prstGeom prst="rect">
            <a:avLst/>
          </a:prstGeom>
        </p:spPr>
      </p:pic>
    </p:spTree>
    <p:extLst>
      <p:ext uri="{BB962C8B-B14F-4D97-AF65-F5344CB8AC3E}">
        <p14:creationId xmlns:p14="http://schemas.microsoft.com/office/powerpoint/2010/main" val="1825191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structure </a:t>
            </a:r>
          </a:p>
        </p:txBody>
      </p:sp>
      <p:sp>
        <p:nvSpPr>
          <p:cNvPr id="3" name="Content Placeholder 2"/>
          <p:cNvSpPr>
            <a:spLocks noGrp="1"/>
          </p:cNvSpPr>
          <p:nvPr>
            <p:ph idx="1"/>
          </p:nvPr>
        </p:nvSpPr>
        <p:spPr/>
        <p:txBody>
          <a:bodyPr/>
          <a:lstStyle/>
          <a:p>
            <a:r>
              <a:rPr lang="en-US" dirty="0" smtClean="0"/>
              <a:t>Introduction To Neural Networks In depth Analysis</a:t>
            </a:r>
          </a:p>
          <a:p>
            <a:r>
              <a:rPr lang="en-US" dirty="0" smtClean="0"/>
              <a:t>Coding Neural Networks From Scratch</a:t>
            </a:r>
          </a:p>
          <a:p>
            <a:r>
              <a:rPr lang="en-US" dirty="0" smtClean="0"/>
              <a:t>Predicting Bike Deployment Trend</a:t>
            </a:r>
          </a:p>
          <a:p>
            <a:r>
              <a:rPr lang="en-US" dirty="0" smtClean="0"/>
              <a:t>Sentimental Analysis of Movie Reviews using neural network</a:t>
            </a:r>
            <a:endParaRPr lang="en-US" dirty="0"/>
          </a:p>
        </p:txBody>
      </p:sp>
    </p:spTree>
    <p:extLst>
      <p:ext uri="{BB962C8B-B14F-4D97-AF65-F5344CB8AC3E}">
        <p14:creationId xmlns:p14="http://schemas.microsoft.com/office/powerpoint/2010/main" val="2098063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84200"/>
            <a:ext cx="10058400" cy="5689600"/>
          </a:xfrm>
          <a:prstGeom prst="rect">
            <a:avLst/>
          </a:prstGeom>
        </p:spPr>
      </p:pic>
    </p:spTree>
    <p:extLst>
      <p:ext uri="{BB962C8B-B14F-4D97-AF65-F5344CB8AC3E}">
        <p14:creationId xmlns:p14="http://schemas.microsoft.com/office/powerpoint/2010/main" val="1345479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711200"/>
            <a:ext cx="10109200" cy="5435600"/>
          </a:xfrm>
          <a:prstGeom prst="rect">
            <a:avLst/>
          </a:prstGeom>
        </p:spPr>
      </p:pic>
    </p:spTree>
    <p:extLst>
      <p:ext uri="{BB962C8B-B14F-4D97-AF65-F5344CB8AC3E}">
        <p14:creationId xmlns:p14="http://schemas.microsoft.com/office/powerpoint/2010/main" val="476716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ERRORS</a:t>
            </a:r>
            <a:endParaRPr lang="en-US" dirty="0"/>
          </a:p>
        </p:txBody>
      </p:sp>
      <p:sp>
        <p:nvSpPr>
          <p:cNvPr id="3" name="Content Placeholder 2"/>
          <p:cNvSpPr>
            <a:spLocks noGrp="1"/>
          </p:cNvSpPr>
          <p:nvPr>
            <p:ph idx="1"/>
          </p:nvPr>
        </p:nvSpPr>
        <p:spPr/>
        <p:txBody>
          <a:bodyPr/>
          <a:lstStyle/>
          <a:p>
            <a:r>
              <a:rPr lang="en-US" dirty="0" smtClean="0"/>
              <a:t>OVER SIMPLIFIYING THE PROBLEM</a:t>
            </a:r>
          </a:p>
          <a:p>
            <a:r>
              <a:rPr lang="en-US" dirty="0" smtClean="0"/>
              <a:t>OVER COMPLICATING THE PROBLEM</a:t>
            </a:r>
            <a:endParaRPr lang="en-US" dirty="0"/>
          </a:p>
        </p:txBody>
      </p:sp>
    </p:spTree>
    <p:extLst>
      <p:ext uri="{BB962C8B-B14F-4D97-AF65-F5344CB8AC3E}">
        <p14:creationId xmlns:p14="http://schemas.microsoft.com/office/powerpoint/2010/main" val="587823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0" y="635000"/>
            <a:ext cx="9334500" cy="5588000"/>
          </a:xfrm>
          <a:prstGeom prst="rect">
            <a:avLst/>
          </a:prstGeom>
        </p:spPr>
      </p:pic>
    </p:spTree>
    <p:extLst>
      <p:ext uri="{BB962C8B-B14F-4D97-AF65-F5344CB8AC3E}">
        <p14:creationId xmlns:p14="http://schemas.microsoft.com/office/powerpoint/2010/main" val="1470363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215" y="562707"/>
            <a:ext cx="9437076" cy="5204369"/>
          </a:xfrm>
          <a:prstGeom prst="rect">
            <a:avLst/>
          </a:prstGeom>
        </p:spPr>
      </p:pic>
    </p:spTree>
    <p:extLst>
      <p:ext uri="{BB962C8B-B14F-4D97-AF65-F5344CB8AC3E}">
        <p14:creationId xmlns:p14="http://schemas.microsoft.com/office/powerpoint/2010/main" val="1308379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1938"/>
            <a:ext cx="10879017" cy="6344093"/>
          </a:xfrm>
          <a:prstGeom prst="rect">
            <a:avLst/>
          </a:prstGeom>
        </p:spPr>
      </p:pic>
    </p:spTree>
    <p:extLst>
      <p:ext uri="{BB962C8B-B14F-4D97-AF65-F5344CB8AC3E}">
        <p14:creationId xmlns:p14="http://schemas.microsoft.com/office/powerpoint/2010/main" val="1855430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23" y="160215"/>
            <a:ext cx="10351478" cy="6328854"/>
          </a:xfrm>
          <a:prstGeom prst="rect">
            <a:avLst/>
          </a:prstGeom>
        </p:spPr>
      </p:pic>
    </p:spTree>
    <p:extLst>
      <p:ext uri="{BB962C8B-B14F-4D97-AF65-F5344CB8AC3E}">
        <p14:creationId xmlns:p14="http://schemas.microsoft.com/office/powerpoint/2010/main" val="606408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957" y="445477"/>
            <a:ext cx="10501828" cy="5821311"/>
          </a:xfrm>
          <a:prstGeom prst="rect">
            <a:avLst/>
          </a:prstGeom>
        </p:spPr>
      </p:pic>
    </p:spTree>
    <p:extLst>
      <p:ext uri="{BB962C8B-B14F-4D97-AF65-F5344CB8AC3E}">
        <p14:creationId xmlns:p14="http://schemas.microsoft.com/office/powerpoint/2010/main" val="2105502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558800"/>
            <a:ext cx="10452100" cy="5740400"/>
          </a:xfrm>
          <a:prstGeom prst="rect">
            <a:avLst/>
          </a:prstGeom>
        </p:spPr>
      </p:pic>
    </p:spTree>
    <p:extLst>
      <p:ext uri="{BB962C8B-B14F-4D97-AF65-F5344CB8AC3E}">
        <p14:creationId xmlns:p14="http://schemas.microsoft.com/office/powerpoint/2010/main" val="769572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100" y="495300"/>
            <a:ext cx="10083800" cy="5867400"/>
          </a:xfrm>
          <a:prstGeom prst="rect">
            <a:avLst/>
          </a:prstGeom>
        </p:spPr>
      </p:pic>
    </p:spTree>
    <p:extLst>
      <p:ext uri="{BB962C8B-B14F-4D97-AF65-F5344CB8AC3E}">
        <p14:creationId xmlns:p14="http://schemas.microsoft.com/office/powerpoint/2010/main" val="945183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670" y="375139"/>
            <a:ext cx="8436864" cy="6096000"/>
          </a:xfrm>
          <a:prstGeom prst="rect">
            <a:avLst/>
          </a:prstGeom>
        </p:spPr>
      </p:pic>
    </p:spTree>
    <p:extLst>
      <p:ext uri="{BB962C8B-B14F-4D97-AF65-F5344CB8AC3E}">
        <p14:creationId xmlns:p14="http://schemas.microsoft.com/office/powerpoint/2010/main" val="2134364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46100"/>
            <a:ext cx="10502900" cy="5765800"/>
          </a:xfrm>
          <a:prstGeom prst="rect">
            <a:avLst/>
          </a:prstGeom>
        </p:spPr>
      </p:pic>
    </p:spTree>
    <p:extLst>
      <p:ext uri="{BB962C8B-B14F-4D97-AF65-F5344CB8AC3E}">
        <p14:creationId xmlns:p14="http://schemas.microsoft.com/office/powerpoint/2010/main" val="1893812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358" y="457200"/>
            <a:ext cx="10969596" cy="5724658"/>
          </a:xfrm>
          <a:prstGeom prst="rect">
            <a:avLst/>
          </a:prstGeom>
        </p:spPr>
      </p:pic>
    </p:spTree>
    <p:extLst>
      <p:ext uri="{BB962C8B-B14F-4D97-AF65-F5344CB8AC3E}">
        <p14:creationId xmlns:p14="http://schemas.microsoft.com/office/powerpoint/2010/main" val="1447555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99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NEURAL NETWORK</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45415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15" y="316523"/>
            <a:ext cx="8811582" cy="6154615"/>
          </a:xfrm>
          <a:prstGeom prst="rect">
            <a:avLst/>
          </a:prstGeom>
        </p:spPr>
      </p:pic>
    </p:spTree>
    <p:extLst>
      <p:ext uri="{BB962C8B-B14F-4D97-AF65-F5344CB8AC3E}">
        <p14:creationId xmlns:p14="http://schemas.microsoft.com/office/powerpoint/2010/main" val="510305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583" y="250577"/>
            <a:ext cx="8527073" cy="6349515"/>
          </a:xfrm>
          <a:prstGeom prst="rect">
            <a:avLst/>
          </a:prstGeom>
        </p:spPr>
      </p:pic>
    </p:spTree>
    <p:extLst>
      <p:ext uri="{BB962C8B-B14F-4D97-AF65-F5344CB8AC3E}">
        <p14:creationId xmlns:p14="http://schemas.microsoft.com/office/powerpoint/2010/main" val="186647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9" y="247207"/>
            <a:ext cx="8897131" cy="6310756"/>
          </a:xfrm>
          <a:prstGeom prst="rect">
            <a:avLst/>
          </a:prstGeom>
        </p:spPr>
      </p:pic>
    </p:spTree>
    <p:extLst>
      <p:ext uri="{BB962C8B-B14F-4D97-AF65-F5344CB8AC3E}">
        <p14:creationId xmlns:p14="http://schemas.microsoft.com/office/powerpoint/2010/main" val="1809394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541" y="271463"/>
            <a:ext cx="8403112" cy="6329362"/>
          </a:xfrm>
          <a:prstGeom prst="rect">
            <a:avLst/>
          </a:prstGeom>
        </p:spPr>
      </p:pic>
    </p:spTree>
    <p:extLst>
      <p:ext uri="{BB962C8B-B14F-4D97-AF65-F5344CB8AC3E}">
        <p14:creationId xmlns:p14="http://schemas.microsoft.com/office/powerpoint/2010/main" val="113669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988" y="415251"/>
            <a:ext cx="8779852" cy="6085561"/>
          </a:xfrm>
          <a:prstGeom prst="rect">
            <a:avLst/>
          </a:prstGeom>
        </p:spPr>
      </p:pic>
    </p:spTree>
    <p:extLst>
      <p:ext uri="{BB962C8B-B14F-4D97-AF65-F5344CB8AC3E}">
        <p14:creationId xmlns:p14="http://schemas.microsoft.com/office/powerpoint/2010/main" val="5013846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1370</TotalTime>
  <Words>335</Words>
  <Application>Microsoft Macintosh PowerPoint</Application>
  <PresentationFormat>Widescreen</PresentationFormat>
  <Paragraphs>66</Paragraphs>
  <Slides>43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Trebuchet MS</vt:lpstr>
      <vt:lpstr>Tw Cen MT</vt:lpstr>
      <vt:lpstr>Arial</vt:lpstr>
      <vt:lpstr>Circuit</vt:lpstr>
      <vt:lpstr>Deep learning workshop</vt:lpstr>
      <vt:lpstr>Workshop structure </vt:lpstr>
      <vt:lpstr>Workshop structure </vt:lpstr>
      <vt:lpstr>PowerPoint Presentation</vt:lpstr>
      <vt:lpstr>PowerPoint Presentation</vt:lpstr>
      <vt:lpstr>PowerPoint Presentation</vt:lpstr>
      <vt:lpstr>PowerPoint Presentation</vt:lpstr>
      <vt:lpstr>PowerPoint Presentation</vt:lpstr>
      <vt:lpstr>PowerPoint Presentation</vt:lpstr>
      <vt:lpstr>APPLYING DEEP LEARNING </vt:lpstr>
      <vt:lpstr>STYLE TRANSFER </vt:lpstr>
      <vt:lpstr>What is style transfer</vt:lpstr>
      <vt:lpstr>SETTING UP THE environment </vt:lpstr>
      <vt:lpstr>INSTRUCTIONS</vt:lpstr>
      <vt:lpstr>Run on terminal</vt:lpstr>
      <vt:lpstr>DEEP TRAFFIC</vt:lpstr>
      <vt:lpstr>Linear Regression</vt:lpstr>
      <vt:lpstr>Multiple Linear Regression</vt:lpstr>
      <vt:lpstr>        Visualization</vt:lpstr>
      <vt:lpstr>Limitations of linear Regression</vt:lpstr>
      <vt:lpstr>    Linear Regression Works Best When the Data is Linear </vt:lpstr>
      <vt:lpstr> Linear Regression is Sensitive to Outliers </vt:lpstr>
      <vt:lpstr>Regression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ERRORS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NEURAL NETWORK</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workshop</dc:title>
  <dc:creator>Ramanandan K</dc:creator>
  <cp:lastModifiedBy>Ramanandan K</cp:lastModifiedBy>
  <cp:revision>28</cp:revision>
  <dcterms:created xsi:type="dcterms:W3CDTF">2017-02-16T20:58:31Z</dcterms:created>
  <dcterms:modified xsi:type="dcterms:W3CDTF">2017-02-18T02:41:13Z</dcterms:modified>
</cp:coreProperties>
</file>